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303" r:id="rId5"/>
    <p:sldId id="284" r:id="rId6"/>
    <p:sldId id="304" r:id="rId7"/>
    <p:sldId id="291" r:id="rId8"/>
    <p:sldId id="290" r:id="rId9"/>
    <p:sldId id="305" r:id="rId10"/>
    <p:sldId id="306" r:id="rId11"/>
    <p:sldId id="302" r:id="rId12"/>
    <p:sldId id="298" r:id="rId13"/>
    <p:sldId id="292" r:id="rId14"/>
    <p:sldId id="293" r:id="rId15"/>
    <p:sldId id="294" r:id="rId16"/>
    <p:sldId id="300" r:id="rId17"/>
    <p:sldId id="295" r:id="rId18"/>
    <p:sldId id="296" r:id="rId19"/>
    <p:sldId id="287" r:id="rId20"/>
    <p:sldId id="288" r:id="rId21"/>
    <p:sldId id="297" r:id="rId22"/>
    <p:sldId id="278" r:id="rId23"/>
    <p:sldId id="301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5F4"/>
    <a:srgbClr val="DEEBF7"/>
    <a:srgbClr val="FFE7E7"/>
    <a:srgbClr val="CCCCCC"/>
    <a:srgbClr val="2F2E41"/>
    <a:srgbClr val="FF5757"/>
    <a:srgbClr val="FF9797"/>
    <a:srgbClr val="F3F6FB"/>
    <a:srgbClr val="FCEBE0"/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3" autoAdjust="0"/>
    <p:restoredTop sz="94660"/>
  </p:normalViewPr>
  <p:slideViewPr>
    <p:cSldViewPr snapToGrid="0">
      <p:cViewPr>
        <p:scale>
          <a:sx n="73" d="100"/>
          <a:sy n="73" d="100"/>
        </p:scale>
        <p:origin x="664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FE1D-34A9-439A-98B9-F62D0B58F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971C0-596E-4E12-9A08-0A00695F6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C651D-B664-45CB-A6EC-F886A3DEF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9FFCE-9885-4628-8D1A-453150B9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D048B-82C7-4BAA-A2E1-87C0CF78B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179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CEBB-C9B2-4416-8A7B-87139462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2F840-CBCD-4173-AE53-6BCF14D71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BFEF3-FE53-4296-9430-8A660F81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EDE7F-43AC-4602-8BE0-A4FAF8B2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37BBB-081B-4178-9CE4-FC297745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94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0FF3B3-C715-4DA2-9F52-7009FAA4F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99F09-0FA7-409B-AD37-BE98B0943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32FBC-C645-4060-96C8-DB4868BB4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5A799-6BE8-47C6-9AB8-5B9C200D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F9363-0074-41C2-9BA5-DBA5392A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44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547D-0DFF-479A-8D91-0861DFD26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9AB59-6681-4D70-ACC7-89A4F49E4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29BB-681B-4B13-9947-9BBC474C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74F67-CB52-48BB-BFF6-725BB1FC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FB301-2A1B-4A76-B81B-93DC7D15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748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A895-3341-47F5-AE12-86A3FBD1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21D60-EE97-4DC5-A41E-50DD37A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F7934-69E0-4307-92B1-221BB17B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3938A-0EC3-493B-8F21-946CC261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33EB7-995B-4B42-A706-F4E8CD7D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84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FA92-3F76-480C-BB2D-8447114D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362B8-4520-4957-90E0-6B3F59635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75CF9-0306-49C7-9876-E1B1E92D4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F93A2-41D1-4B3C-8B60-155F51657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5ED4D-3D7D-45C3-B2BD-6A423063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9C7F6-CBEA-4A91-B30F-B24323F6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89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984D3-EB9D-4973-AAB3-23A9761A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A1C68-F5A0-4B01-8F04-B02196687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79FDF-159D-488D-BB89-64FF7D480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D83FE-0DEA-4A4E-A05A-85850781B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BD9805-C7D9-4824-81D0-0E334F4767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68AA8A-F24A-4AF6-9660-4859021F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B7793-DADE-4E85-B730-C57FB180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B3BCA-F651-41D6-A7F0-3D71318A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837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71BF-93D1-4958-86A0-C2109720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EE755-1759-4266-A1DB-EAF98DB7E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74EF5-DBA6-4294-8659-0095AE75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46368-27E1-4328-A68F-1051476C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743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7FB1AD-9B1A-4907-9546-41B7D562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3D3DC-8512-404A-9DED-121FB9F0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24C91-3BBF-44DC-BD44-E52F41F0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63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5EDC-2D4D-4BE1-8ED5-C3CB007D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1DD8-7743-40D8-8681-6FF327BB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2B4C2-2C6F-43A4-8268-1CFAA17A4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5EBE-349B-4392-B1E3-B752FEB3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243-A664-478C-B288-44E57ED8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803C8-64FF-4F54-B377-EEC7BB47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214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9106-FEE3-4E65-BEC3-71C84442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9E138-9906-4E39-85B5-49F70D5F3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3687A-F194-44F1-BDD1-138F4E9BE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DC530-C2C8-48B6-BC31-C49FBCA6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6A563-7149-4426-AC45-DADF321C7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FBC02-EB57-4240-B9BA-1F871019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95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74DCA-1A35-4179-A674-919C89D1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8693-03EC-405C-8EEC-3C15C8494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65F40-32AB-4ACB-BFC8-8142CDD0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1E3E0-0BD4-418F-8CE7-9C132A4F9D7C}" type="datetimeFigureOut">
              <a:rPr lang="en-AU" smtClean="0"/>
              <a:t>9/05/2024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374C7-B5B6-4DF6-B51F-1C5281B4C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75D48-B0C9-44AC-98AD-A17943D50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85AE5-1727-4602-A558-2CFF60313E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71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937-EEEE-7243-F2E2-0884BEFEB2F4}"/>
              </a:ext>
            </a:extLst>
          </p:cNvPr>
          <p:cNvSpPr/>
          <p:nvPr/>
        </p:nvSpPr>
        <p:spPr>
          <a:xfrm>
            <a:off x="8855292" y="0"/>
            <a:ext cx="206708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21B06-BF74-4177-A4C7-C28762D1A55E}"/>
              </a:ext>
            </a:extLst>
          </p:cNvPr>
          <p:cNvSpPr/>
          <p:nvPr/>
        </p:nvSpPr>
        <p:spPr>
          <a:xfrm>
            <a:off x="6342849" y="1419152"/>
            <a:ext cx="4517974" cy="383986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C24657-DCC4-44D2-B809-3E1F3B082CFF}"/>
              </a:ext>
            </a:extLst>
          </p:cNvPr>
          <p:cNvSpPr/>
          <p:nvPr/>
        </p:nvSpPr>
        <p:spPr>
          <a:xfrm>
            <a:off x="0" y="6544019"/>
            <a:ext cx="12192000" cy="324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Google Shape;160;p29">
            <a:extLst>
              <a:ext uri="{FF2B5EF4-FFF2-40B4-BE49-F238E27FC236}">
                <a16:creationId xmlns:a16="http://schemas.microsoft.com/office/drawing/2014/main" id="{C76C5039-146A-4DDF-92A3-D5DE6A42B4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30089" y="6357994"/>
            <a:ext cx="12945876" cy="608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1400" u="sng" dirty="0">
                <a:ea typeface="Calibri" panose="020F0502020204030204" pitchFamily="34" charset="0"/>
                <a:cs typeface="Times New Roman" panose="02020603050405020304" pitchFamily="18" charset="0"/>
              </a:rPr>
              <a:t>Members</a:t>
            </a:r>
            <a:r>
              <a:rPr lang="en-AU" sz="14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AE" sz="1400" dirty="0"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A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Fatima Ali Alobeidli – U23105654 Asma Saif </a:t>
            </a:r>
            <a:r>
              <a:rPr lang="en-AU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Alkaabi</a:t>
            </a:r>
            <a:r>
              <a:rPr lang="en-A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U23201077  </a:t>
            </a:r>
            <a:r>
              <a:rPr lang="en-AU" sz="1400" u="sng" dirty="0">
                <a:ea typeface="Calibri" panose="020F0502020204030204" pitchFamily="34" charset="0"/>
                <a:cs typeface="Times New Roman" panose="02020603050405020304" pitchFamily="18" charset="0"/>
              </a:rPr>
              <a:t>Instructor </a:t>
            </a:r>
            <a:r>
              <a:rPr lang="en-AU" sz="14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name:</a:t>
            </a:r>
            <a:r>
              <a:rPr lang="en-A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/>
              <a:t>Dr, </a:t>
            </a:r>
            <a:r>
              <a:rPr lang="en-US" sz="1400" dirty="0" err="1"/>
              <a:t>Isam</a:t>
            </a:r>
            <a:r>
              <a:rPr lang="en-US" sz="1400" dirty="0"/>
              <a:t> </a:t>
            </a:r>
            <a:r>
              <a:rPr lang="en-US" sz="1400" dirty="0" err="1"/>
              <a:t>Aljawarneh</a:t>
            </a:r>
            <a:endParaRPr lang="en-AU" sz="1400" dirty="0"/>
          </a:p>
          <a:p>
            <a:endParaRPr lang="en-US" sz="1400" b="1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87C6C-3DEF-4148-B0B1-06D2AE55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0842" y="6229906"/>
            <a:ext cx="2743200" cy="365125"/>
          </a:xfrm>
        </p:spPr>
        <p:txBody>
          <a:bodyPr/>
          <a:lstStyle/>
          <a:p>
            <a:fld id="{596281BE-50BD-4408-826F-FDD9AFA51E17}" type="slidenum">
              <a:rPr lang="en-AU" smtClean="0"/>
              <a:t>1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8A2BF-239D-634D-184B-EE5B178EB0E2}"/>
              </a:ext>
            </a:extLst>
          </p:cNvPr>
          <p:cNvSpPr txBox="1"/>
          <p:nvPr/>
        </p:nvSpPr>
        <p:spPr>
          <a:xfrm>
            <a:off x="234657" y="2560324"/>
            <a:ext cx="6108192" cy="8911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0"/>
              </a:spcBef>
              <a:buNone/>
              <a:defRPr sz="6000" b="1"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Novel Approach for deploying WSNs for efficient fine-grained air quality monitoring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AE57CA-8B3B-B8B5-65B3-F92FC19B565B}"/>
              </a:ext>
            </a:extLst>
          </p:cNvPr>
          <p:cNvSpPr/>
          <p:nvPr/>
        </p:nvSpPr>
        <p:spPr>
          <a:xfrm>
            <a:off x="8855293" y="1410074"/>
            <a:ext cx="1982368" cy="38398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2" descr="UT is Working With Google to Map Air Pollution in Real Time | The Alcalde">
            <a:extLst>
              <a:ext uri="{FF2B5EF4-FFF2-40B4-BE49-F238E27FC236}">
                <a16:creationId xmlns:a16="http://schemas.microsoft.com/office/drawing/2014/main" id="{01CCCA89-78CA-26EA-D086-9D498C047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90" y="1527891"/>
            <a:ext cx="4158130" cy="36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4112D3-3082-ACF8-A3AE-806D47DC506E}"/>
              </a:ext>
            </a:extLst>
          </p:cNvPr>
          <p:cNvCxnSpPr/>
          <p:nvPr/>
        </p:nvCxnSpPr>
        <p:spPr>
          <a:xfrm>
            <a:off x="947668" y="3439736"/>
            <a:ext cx="4628539" cy="0"/>
          </a:xfrm>
          <a:prstGeom prst="line">
            <a:avLst/>
          </a:prstGeom>
          <a:ln w="28575">
            <a:solidFill>
              <a:srgbClr val="DC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9CF59B-0F62-2810-431F-3910F20781B8}"/>
              </a:ext>
            </a:extLst>
          </p:cNvPr>
          <p:cNvSpPr txBox="1"/>
          <p:nvPr/>
        </p:nvSpPr>
        <p:spPr>
          <a:xfrm>
            <a:off x="638557" y="3451475"/>
            <a:ext cx="5675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+mj-ea"/>
                <a:cs typeface="Times New Roman" panose="02020603050405020304" pitchFamily="18" charset="0"/>
              </a:rPr>
              <a:t>Optimization of Sensor Placement Strategies for Effective Urban Quality Monitoring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7D28A8-B88A-D3C0-3896-A952E53AA316}"/>
              </a:ext>
            </a:extLst>
          </p:cNvPr>
          <p:cNvSpPr txBox="1"/>
          <p:nvPr/>
        </p:nvSpPr>
        <p:spPr>
          <a:xfrm>
            <a:off x="52370" y="1584959"/>
            <a:ext cx="6472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1400" spc="-50" dirty="0">
                <a:cs typeface="Times New Roman" panose="02020603050405020304" pitchFamily="18" charset="0"/>
              </a:rPr>
              <a:t>Foundations of Data Science- 11</a:t>
            </a:r>
          </a:p>
          <a:p>
            <a:pPr algn="ctr"/>
            <a:r>
              <a:rPr lang="en-US" sz="1800" b="1" kern="1400" spc="-50" dirty="0">
                <a:cs typeface="Times New Roman" panose="02020603050405020304" pitchFamily="18" charset="0"/>
              </a:rPr>
              <a:t>CRN1501564</a:t>
            </a:r>
            <a:r>
              <a:rPr lang="en-AU" sz="1800" b="1" kern="1400" spc="-50" dirty="0"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708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Pulp integer linear programming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10</a:t>
            </a:fld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4B591-FB1C-42A6-BF1D-AC5A3960C814}"/>
              </a:ext>
            </a:extLst>
          </p:cNvPr>
          <p:cNvSpPr txBox="1"/>
          <p:nvPr/>
        </p:nvSpPr>
        <p:spPr>
          <a:xfrm>
            <a:off x="268941" y="1693341"/>
            <a:ext cx="11370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D0D0D"/>
                </a:solidFill>
                <a:effectLst/>
                <a:latin typeface="Söhne"/>
              </a:rPr>
              <a:t>Pulp</a:t>
            </a:r>
            <a:r>
              <a:rPr lang="en-US" u="sng" dirty="0">
                <a:solidFill>
                  <a:srgbClr val="0D0D0D"/>
                </a:solidFill>
                <a:latin typeface="Söhne"/>
              </a:rPr>
              <a:t>:</a:t>
            </a:r>
            <a:r>
              <a:rPr lang="en-US" b="0" i="0" u="sng" dirty="0">
                <a:solidFill>
                  <a:srgbClr val="0D0D0D"/>
                </a:solidFill>
                <a:effectLst/>
                <a:latin typeface="Söhne"/>
              </a:rPr>
              <a:t> likely refers to the PuLP library, which is a popular open-source linear programming (LP) modeling tool in Python. </a:t>
            </a:r>
            <a:endParaRPr lang="en-US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A03D26-E571-44F6-98B5-9058BFEAD688}"/>
              </a:ext>
            </a:extLst>
          </p:cNvPr>
          <p:cNvSpPr txBox="1"/>
          <p:nvPr/>
        </p:nvSpPr>
        <p:spPr>
          <a:xfrm>
            <a:off x="552449" y="2064407"/>
            <a:ext cx="11298891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Finding optimal locations for sensors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Maximum coverage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Minimizing the cost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Enhance data quality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Improve air quality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AU" dirty="0"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AU" dirty="0">
                <a:cs typeface="Times New Roman" panose="02020603050405020304" pitchFamily="18" charset="0"/>
              </a:rPr>
              <a:t>Overall, pulp enables organizations to make more informed decisions that led to cost reductions and improved efficiency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2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Pulp ILP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11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95B22B-DFE2-EE65-7E27-5950EDC5B6F4}"/>
              </a:ext>
            </a:extLst>
          </p:cNvPr>
          <p:cNvSpPr txBox="1">
            <a:spLocks/>
          </p:cNvSpPr>
          <p:nvPr/>
        </p:nvSpPr>
        <p:spPr>
          <a:xfrm>
            <a:off x="491065" y="1248185"/>
            <a:ext cx="3018935" cy="58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u="sng" dirty="0">
                <a:latin typeface="+mn-lt"/>
                <a:cs typeface="Times New Roman" panose="02020603050405020304" pitchFamily="18" charset="0"/>
              </a:rPr>
              <a:t>Pulp function</a:t>
            </a:r>
            <a:endParaRPr lang="en-AU" sz="4000" u="sng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48E236-6E26-0393-255E-8F4EE2D6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1" y="3781149"/>
            <a:ext cx="8682000" cy="2771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66224-3F93-BEAA-E0E2-FA8DF368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61" y="136525"/>
            <a:ext cx="7011687" cy="4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7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12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95B22B-DFE2-EE65-7E27-5950EDC5B6F4}"/>
              </a:ext>
            </a:extLst>
          </p:cNvPr>
          <p:cNvSpPr txBox="1">
            <a:spLocks/>
          </p:cNvSpPr>
          <p:nvPr/>
        </p:nvSpPr>
        <p:spPr>
          <a:xfrm>
            <a:off x="488576" y="1630588"/>
            <a:ext cx="3018935" cy="58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u="sng" dirty="0">
                <a:latin typeface="+mn-lt"/>
                <a:cs typeface="Times New Roman" panose="02020603050405020304" pitchFamily="18" charset="0"/>
              </a:rPr>
              <a:t>Pulp function Result</a:t>
            </a:r>
            <a:endParaRPr lang="en-AU" sz="4000" u="sng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125EE-2FEA-4C09-BE29-E9939FBA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2339052"/>
            <a:ext cx="11259671" cy="2592742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494B99-4B7B-438C-8EDC-7FAB7922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3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Pulp integer linear programming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ECF09-1245-48BC-9FDB-C79BDDFB9094}"/>
              </a:ext>
            </a:extLst>
          </p:cNvPr>
          <p:cNvSpPr txBox="1"/>
          <p:nvPr/>
        </p:nvSpPr>
        <p:spPr>
          <a:xfrm>
            <a:off x="459511" y="5314830"/>
            <a:ext cx="7951064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AU" dirty="0">
                <a:cs typeface="Times New Roman" panose="02020603050405020304" pitchFamily="18" charset="0"/>
              </a:rPr>
              <a:t>After the function is proceed successfully we will get the optimal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3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Pulp ILP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13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95B22B-DFE2-EE65-7E27-5950EDC5B6F4}"/>
              </a:ext>
            </a:extLst>
          </p:cNvPr>
          <p:cNvSpPr txBox="1">
            <a:spLocks/>
          </p:cNvSpPr>
          <p:nvPr/>
        </p:nvSpPr>
        <p:spPr>
          <a:xfrm>
            <a:off x="685800" y="1836052"/>
            <a:ext cx="1479430" cy="570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u="sng" dirty="0">
                <a:latin typeface="+mn-lt"/>
                <a:cs typeface="Times New Roman" panose="02020603050405020304" pitchFamily="18" charset="0"/>
              </a:rPr>
              <a:t>Pulp Result </a:t>
            </a:r>
            <a:endParaRPr lang="en-AU" u="sng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89BAF08-A50E-455F-77F5-EFEDB13F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07" y="411022"/>
            <a:ext cx="2874333" cy="1870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DEB9-A439-66B9-56E8-C9FC11B8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06" y="1735593"/>
            <a:ext cx="4763847" cy="4905260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84ADD-2188-4418-9F23-A5D7A54CC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708" y="2582235"/>
            <a:ext cx="3619500" cy="723900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</p:spTree>
    <p:extLst>
      <p:ext uri="{BB962C8B-B14F-4D97-AF65-F5344CB8AC3E}">
        <p14:creationId xmlns:p14="http://schemas.microsoft.com/office/powerpoint/2010/main" val="406099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14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95B22B-DFE2-EE65-7E27-5950EDC5B6F4}"/>
              </a:ext>
            </a:extLst>
          </p:cNvPr>
          <p:cNvSpPr txBox="1">
            <a:spLocks/>
          </p:cNvSpPr>
          <p:nvPr/>
        </p:nvSpPr>
        <p:spPr>
          <a:xfrm>
            <a:off x="685800" y="1836052"/>
            <a:ext cx="1219200" cy="55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u="sng" dirty="0">
                <a:latin typeface="+mn-lt"/>
                <a:cs typeface="Times New Roman" panose="02020603050405020304" pitchFamily="18" charset="0"/>
              </a:rPr>
              <a:t>Points</a:t>
            </a:r>
            <a:endParaRPr lang="en-AU" u="sng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098" name="Picture 2" descr="abhilashasrivastava (Abhilasha Srivastava) · GitHub">
            <a:extLst>
              <a:ext uri="{FF2B5EF4-FFF2-40B4-BE49-F238E27FC236}">
                <a16:creationId xmlns:a16="http://schemas.microsoft.com/office/drawing/2014/main" id="{0CBE5485-FD78-EEA7-5EB9-C5A5F90E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138" y="524305"/>
            <a:ext cx="3729397" cy="279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5E135A-F376-1000-CA81-EA2CB67B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32" y="3038775"/>
            <a:ext cx="10777268" cy="2169746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</p:spTree>
    <p:extLst>
      <p:ext uri="{BB962C8B-B14F-4D97-AF65-F5344CB8AC3E}">
        <p14:creationId xmlns:p14="http://schemas.microsoft.com/office/powerpoint/2010/main" val="96026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9204"/>
            <a:ext cx="4013201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15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95B22B-DFE2-EE65-7E27-5950EDC5B6F4}"/>
              </a:ext>
            </a:extLst>
          </p:cNvPr>
          <p:cNvSpPr txBox="1">
            <a:spLocks/>
          </p:cNvSpPr>
          <p:nvPr/>
        </p:nvSpPr>
        <p:spPr>
          <a:xfrm>
            <a:off x="685798" y="1836052"/>
            <a:ext cx="3327402" cy="58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u="sng" dirty="0">
                <a:latin typeface="+mn-lt"/>
                <a:cs typeface="Times New Roman" panose="02020603050405020304" pitchFamily="18" charset="0"/>
              </a:rPr>
              <a:t>Interactive Map Function </a:t>
            </a:r>
            <a:endParaRPr lang="en-AU" sz="3600" u="sng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4F1502-F151-9B02-819D-378E7C3E8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" t="46296" r="-205" b="-1481"/>
          <a:stretch/>
        </p:blipFill>
        <p:spPr>
          <a:xfrm>
            <a:off x="5884332" y="2410500"/>
            <a:ext cx="4724401" cy="397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FAA88-7CDA-0B83-BF78-548D90B15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567"/>
          <a:stretch/>
        </p:blipFill>
        <p:spPr>
          <a:xfrm>
            <a:off x="444819" y="2419563"/>
            <a:ext cx="5439513" cy="38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58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16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95B22B-DFE2-EE65-7E27-5950EDC5B6F4}"/>
              </a:ext>
            </a:extLst>
          </p:cNvPr>
          <p:cNvSpPr txBox="1">
            <a:spLocks/>
          </p:cNvSpPr>
          <p:nvPr/>
        </p:nvSpPr>
        <p:spPr>
          <a:xfrm>
            <a:off x="685799" y="1836053"/>
            <a:ext cx="1821945" cy="44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u="sng" dirty="0">
                <a:latin typeface="+mn-lt"/>
                <a:cs typeface="Times New Roman" panose="02020603050405020304" pitchFamily="18" charset="0"/>
              </a:rPr>
              <a:t>Path Sensor1</a:t>
            </a:r>
            <a:endParaRPr lang="en-AU" u="sng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A4ACE-3F1D-8CB5-FC3E-54A2107B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90" y="1630588"/>
            <a:ext cx="5745834" cy="4456904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</p:spTree>
    <p:extLst>
      <p:ext uri="{BB962C8B-B14F-4D97-AF65-F5344CB8AC3E}">
        <p14:creationId xmlns:p14="http://schemas.microsoft.com/office/powerpoint/2010/main" val="287632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17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95B22B-DFE2-EE65-7E27-5950EDC5B6F4}"/>
              </a:ext>
            </a:extLst>
          </p:cNvPr>
          <p:cNvSpPr txBox="1">
            <a:spLocks/>
          </p:cNvSpPr>
          <p:nvPr/>
        </p:nvSpPr>
        <p:spPr>
          <a:xfrm>
            <a:off x="685799" y="1836053"/>
            <a:ext cx="1821945" cy="44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u="sng" dirty="0">
                <a:latin typeface="+mn-lt"/>
                <a:cs typeface="Times New Roman" panose="02020603050405020304" pitchFamily="18" charset="0"/>
              </a:rPr>
              <a:t>Path Sensor2</a:t>
            </a:r>
            <a:endParaRPr lang="en-AU" u="sng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1F68CD-0922-2A17-3328-20807E39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17" y="2281357"/>
            <a:ext cx="3631709" cy="4359463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227F6C-4E82-5C15-8669-A17B8D0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1357"/>
            <a:ext cx="3417216" cy="4359463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FAF918-D835-7E6F-44BB-BB2D01CCE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346" y="2230823"/>
            <a:ext cx="2993697" cy="4409997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</p:spTree>
    <p:extLst>
      <p:ext uri="{BB962C8B-B14F-4D97-AF65-F5344CB8AC3E}">
        <p14:creationId xmlns:p14="http://schemas.microsoft.com/office/powerpoint/2010/main" val="27344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18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95B22B-DFE2-EE65-7E27-5950EDC5B6F4}"/>
              </a:ext>
            </a:extLst>
          </p:cNvPr>
          <p:cNvSpPr txBox="1">
            <a:spLocks/>
          </p:cNvSpPr>
          <p:nvPr/>
        </p:nvSpPr>
        <p:spPr>
          <a:xfrm>
            <a:off x="685799" y="1836053"/>
            <a:ext cx="1821945" cy="44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u="sng" dirty="0">
                <a:latin typeface="+mn-lt"/>
                <a:cs typeface="Times New Roman" panose="02020603050405020304" pitchFamily="18" charset="0"/>
              </a:rPr>
              <a:t>Path Sensor3</a:t>
            </a:r>
            <a:endParaRPr lang="en-AU" u="sng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8AAF84-1F28-C226-4E1D-90B3D632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485" y="2418246"/>
            <a:ext cx="4363568" cy="3696245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407ED-A8CE-C6CF-8721-E3F8549AC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735" y="2418246"/>
            <a:ext cx="3658867" cy="3696245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0C3E82-BF3C-F535-C74C-272723F0E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7" y="2418246"/>
            <a:ext cx="3519517" cy="3696245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</p:spTree>
    <p:extLst>
      <p:ext uri="{BB962C8B-B14F-4D97-AF65-F5344CB8AC3E}">
        <p14:creationId xmlns:p14="http://schemas.microsoft.com/office/powerpoint/2010/main" val="70990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>
            <a:off x="0" y="1304517"/>
            <a:ext cx="4779034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Architecture </a:t>
            </a:r>
            <a:r>
              <a:rPr lang="en-AU" sz="4800" dirty="0"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19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DC256-C88F-020D-9342-3D76929A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51" y="1673800"/>
            <a:ext cx="7332588" cy="4819075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8" name="Picture 7" descr="Let's talk air pollution | Voices of Youth">
            <a:extLst>
              <a:ext uri="{FF2B5EF4-FFF2-40B4-BE49-F238E27FC236}">
                <a16:creationId xmlns:a16="http://schemas.microsoft.com/office/drawing/2014/main" id="{B94E9828-A629-3E36-419F-C408168F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360" y="-168484"/>
            <a:ext cx="3037440" cy="303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06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D47DEA32-660F-4397-9AD3-AD0B050002E9}"/>
              </a:ext>
            </a:extLst>
          </p:cNvPr>
          <p:cNvSpPr/>
          <p:nvPr/>
        </p:nvSpPr>
        <p:spPr>
          <a:xfrm>
            <a:off x="8855292" y="0"/>
            <a:ext cx="206708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Content</a:t>
            </a:r>
            <a:endParaRPr lang="en-AU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39EC0-A7D1-42DA-8E3B-67068D34F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97" y="1635548"/>
            <a:ext cx="5285642" cy="490979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Introduction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Pulp LIP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Result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Architecture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Implementation challenges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Future Work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Survey 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Improvement part3</a:t>
            </a:r>
          </a:p>
        </p:txBody>
      </p:sp>
      <p:pic>
        <p:nvPicPr>
          <p:cNvPr id="84" name="Picture 4" descr="Office communication | Communication illustration, Motion design animation,  Office cartoon">
            <a:extLst>
              <a:ext uri="{FF2B5EF4-FFF2-40B4-BE49-F238E27FC236}">
                <a16:creationId xmlns:a16="http://schemas.microsoft.com/office/drawing/2014/main" id="{34B5B46F-D57B-4734-9B4B-172EF5B4A3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DFDFE"/>
              </a:clrFrom>
              <a:clrTo>
                <a:srgbClr val="FD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372" y="1482809"/>
            <a:ext cx="5189840" cy="38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5B4589F0-9A85-4701-9B0C-985A31E4B6C8}"/>
              </a:ext>
            </a:extLst>
          </p:cNvPr>
          <p:cNvSpPr/>
          <p:nvPr/>
        </p:nvSpPr>
        <p:spPr>
          <a:xfrm>
            <a:off x="-36576" y="1304517"/>
            <a:ext cx="3609859" cy="602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CBD96-3DBA-4EB6-A632-FEA1EA9D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727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>
            <a:off x="0" y="1304517"/>
            <a:ext cx="4779034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800" dirty="0">
                <a:latin typeface="+mn-lt"/>
                <a:cs typeface="Times New Roman" panose="02020603050405020304" pitchFamily="18" charset="0"/>
              </a:rPr>
              <a:t>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20</a:t>
            </a:fld>
            <a:endParaRPr lang="en-AU" dirty="0"/>
          </a:p>
        </p:txBody>
      </p:sp>
      <p:pic>
        <p:nvPicPr>
          <p:cNvPr id="3074" name="Picture 2" descr="Data Transfer | Motion design animation, Animation reference, Motion design">
            <a:extLst>
              <a:ext uri="{FF2B5EF4-FFF2-40B4-BE49-F238E27FC236}">
                <a16:creationId xmlns:a16="http://schemas.microsoft.com/office/drawing/2014/main" id="{40C27E43-8FEC-47B9-91FD-106777EE35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34" y="-819090"/>
            <a:ext cx="6515499" cy="488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AEF783A-B928-2BD1-0E48-92526AFD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54551"/>
              </p:ext>
            </p:extLst>
          </p:nvPr>
        </p:nvGraphicFramePr>
        <p:xfrm>
          <a:off x="1176866" y="3054772"/>
          <a:ext cx="900853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107">
                  <a:extLst>
                    <a:ext uri="{9D8B030D-6E8A-4147-A177-3AD203B41FA5}">
                      <a16:colId xmlns:a16="http://schemas.microsoft.com/office/drawing/2014/main" val="2249939183"/>
                    </a:ext>
                  </a:extLst>
                </a:gridCol>
                <a:gridCol w="2206654">
                  <a:extLst>
                    <a:ext uri="{9D8B030D-6E8A-4147-A177-3AD203B41FA5}">
                      <a16:colId xmlns:a16="http://schemas.microsoft.com/office/drawing/2014/main" val="2688394147"/>
                    </a:ext>
                  </a:extLst>
                </a:gridCol>
                <a:gridCol w="2350744">
                  <a:extLst>
                    <a:ext uri="{9D8B030D-6E8A-4147-A177-3AD203B41FA5}">
                      <a16:colId xmlns:a16="http://schemas.microsoft.com/office/drawing/2014/main" val="3680068898"/>
                    </a:ext>
                  </a:extLst>
                </a:gridCol>
                <a:gridCol w="2225028">
                  <a:extLst>
                    <a:ext uri="{9D8B030D-6E8A-4147-A177-3AD203B41FA5}">
                      <a16:colId xmlns:a16="http://schemas.microsoft.com/office/drawing/2014/main" val="3648921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54849"/>
                  </a:ext>
                </a:extLst>
              </a:tr>
              <a:tr h="1074484">
                <a:tc>
                  <a:txBody>
                    <a:bodyPr/>
                    <a:lstStyle/>
                    <a:p>
                      <a:pPr algn="ctr"/>
                      <a:r>
                        <a:rPr lang="x-none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path adjustments based on real-time data and environmental conditions. By integrating ILP and mapping techniques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Relies on fixed sensor paths determined by predetermined criteria, limiting adaptability and coverage.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Utilizes static sensor deployment strategies without considering dynamic factors, resulting in suboptimal coverage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Utilizes basic detection models for sensor placement, lacking sophistication in path optimization and adaptability.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8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215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1FBDBB-607F-4393-A0F9-B789F3F675EE}"/>
              </a:ext>
            </a:extLst>
          </p:cNvPr>
          <p:cNvSpPr/>
          <p:nvPr/>
        </p:nvSpPr>
        <p:spPr>
          <a:xfrm>
            <a:off x="5857335" y="1808047"/>
            <a:ext cx="4594520" cy="3493676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>
            <a:off x="0" y="1304517"/>
            <a:ext cx="6340476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315248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Challenges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399881-8957-4868-8C09-FCB287D493BA}"/>
              </a:ext>
            </a:extLst>
          </p:cNvPr>
          <p:cNvSpPr/>
          <p:nvPr/>
        </p:nvSpPr>
        <p:spPr>
          <a:xfrm>
            <a:off x="1039797" y="1808047"/>
            <a:ext cx="458027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Scaling with Dataset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Sensitive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Balancing Trade-offs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Resource Allocation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Solution Feasibility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Iterative Tuning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72BB4-46A5-4938-BE0E-DD19A5DE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21</a:t>
            </a:fld>
            <a:endParaRPr lang="en-AU"/>
          </a:p>
        </p:txBody>
      </p:sp>
      <p:pic>
        <p:nvPicPr>
          <p:cNvPr id="5122" name="Picture 2" descr="CMS Web Development Company Singapore, Content Management System">
            <a:extLst>
              <a:ext uri="{FF2B5EF4-FFF2-40B4-BE49-F238E27FC236}">
                <a16:creationId xmlns:a16="http://schemas.microsoft.com/office/drawing/2014/main" id="{CA1F4EBC-7446-4F11-BA8B-EA2FF3951F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335" y="1901343"/>
            <a:ext cx="4342179" cy="331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95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>
            <a:off x="0" y="1304517"/>
            <a:ext cx="3965608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889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Future Work</a:t>
            </a:r>
            <a:endParaRPr lang="en-AU"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22</a:t>
            </a:fld>
            <a:endParaRPr lang="en-AU" dirty="0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A73B42-AC1B-47D7-8366-E815AE0284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81" y="3587900"/>
            <a:ext cx="5989731" cy="2768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C1A8C-0850-B93F-9176-3E31544BD11D}"/>
              </a:ext>
            </a:extLst>
          </p:cNvPr>
          <p:cNvSpPr txBox="1"/>
          <p:nvPr/>
        </p:nvSpPr>
        <p:spPr>
          <a:xfrm>
            <a:off x="535517" y="2203675"/>
            <a:ext cx="6100232" cy="27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82880" algn="l"/>
              </a:tabLst>
            </a:pPr>
            <a:r>
              <a:rPr lang="x-none" dirty="0"/>
              <a:t>Integration of machine learning algorithms for enhanced path optimization and adaptability.</a:t>
            </a:r>
            <a:endParaRPr lang="en-US" dirty="0"/>
          </a:p>
          <a:p>
            <a:pPr marR="0" lv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tabLst>
                <a:tab pos="182880" algn="l"/>
              </a:tabLst>
            </a:pPr>
            <a:endParaRPr lang="en-US" dirty="0"/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82880" algn="l"/>
              </a:tabLst>
            </a:pPr>
            <a:r>
              <a:rPr lang="x-none" dirty="0"/>
              <a:t>Development of advanced sensing technologies to improve data accuracy and resolution.</a:t>
            </a:r>
            <a:endParaRPr lang="en-US" dirty="0"/>
          </a:p>
          <a:p>
            <a:pPr marR="0" lv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tabLst>
                <a:tab pos="182880" algn="l"/>
              </a:tabLst>
            </a:pPr>
            <a:endParaRPr lang="en-US" dirty="0"/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82880" algn="l"/>
              </a:tabLst>
            </a:pPr>
            <a:r>
              <a:rPr lang="x-none" dirty="0"/>
              <a:t>Implementation of real-time data analysis techniques for dynamic path adjustment based on changing environmental conditions.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60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>
            <a:off x="0" y="1304517"/>
            <a:ext cx="4779034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1775"/>
            <a:ext cx="10515600" cy="1325563"/>
          </a:xfrm>
        </p:spPr>
        <p:txBody>
          <a:bodyPr>
            <a:normAutofit/>
          </a:bodyPr>
          <a:lstStyle/>
          <a:p>
            <a:r>
              <a:rPr lang="en-AU" sz="4800" dirty="0">
                <a:latin typeface="+mn-lt"/>
                <a:cs typeface="Times New Roman" panose="02020603050405020304" pitchFamily="18" charset="0"/>
              </a:rPr>
              <a:t>Improvement </a:t>
            </a:r>
            <a:r>
              <a:rPr lang="en-AU" sz="2000" dirty="0">
                <a:latin typeface="+mn-lt"/>
                <a:cs typeface="Times New Roman" panose="02020603050405020304" pitchFamily="18" charset="0"/>
              </a:rPr>
              <a:t>part3</a:t>
            </a:r>
            <a:r>
              <a:rPr lang="en-AU" sz="4800" dirty="0"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23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89121-CBBE-46A8-946E-5B7687F12BA1}"/>
              </a:ext>
            </a:extLst>
          </p:cNvPr>
          <p:cNvSpPr/>
          <p:nvPr/>
        </p:nvSpPr>
        <p:spPr>
          <a:xfrm>
            <a:off x="412199" y="2151062"/>
            <a:ext cx="5521774" cy="355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82880" algn="l"/>
              </a:tabLst>
            </a:pPr>
            <a:r>
              <a:rPr lang="en-US" dirty="0"/>
              <a:t>Using another algorithm: G</a:t>
            </a:r>
            <a:r>
              <a:rPr lang="x-none" dirty="0"/>
              <a:t>enetic algorithm (GA</a:t>
            </a:r>
            <a:r>
              <a:rPr lang="en-US" dirty="0"/>
              <a:t>).</a:t>
            </a:r>
          </a:p>
        </p:txBody>
      </p:sp>
      <p:pic>
        <p:nvPicPr>
          <p:cNvPr id="3074" name="Picture 2" descr="Data Transfer | Motion design animation, Animation reference, Motion design">
            <a:extLst>
              <a:ext uri="{FF2B5EF4-FFF2-40B4-BE49-F238E27FC236}">
                <a16:creationId xmlns:a16="http://schemas.microsoft.com/office/drawing/2014/main" id="{40C27E43-8FEC-47B9-91FD-106777EE35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73" y="-319557"/>
            <a:ext cx="5353251" cy="401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6ADBB-D40E-7498-8C2E-410D28A1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4" y="2917465"/>
            <a:ext cx="3727847" cy="2914498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0423F-29A9-E131-F940-0E4DE6DA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756" y="2917464"/>
            <a:ext cx="4296729" cy="2876117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0C8991-CA52-7107-D05B-EA27DDAA7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16" y="2969729"/>
            <a:ext cx="3033396" cy="2862233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</p:spTree>
    <p:extLst>
      <p:ext uri="{BB962C8B-B14F-4D97-AF65-F5344CB8AC3E}">
        <p14:creationId xmlns:p14="http://schemas.microsoft.com/office/powerpoint/2010/main" val="4038777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>
            <a:off x="2925762" y="3429000"/>
            <a:ext cx="6340476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734" y="2433103"/>
            <a:ext cx="3098532" cy="1325563"/>
          </a:xfrm>
        </p:spPr>
        <p:txBody>
          <a:bodyPr>
            <a:normAutofit/>
          </a:bodyPr>
          <a:lstStyle/>
          <a:p>
            <a:r>
              <a:rPr lang="en-AU" sz="4800" dirty="0">
                <a:latin typeface="+mn-lt"/>
                <a:cs typeface="Times New Roman" panose="02020603050405020304" pitchFamily="18" charset="0"/>
              </a:rPr>
              <a:t>Thank You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72BB4-46A5-4938-BE0E-DD19A5DE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767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>
            <a:off x="0" y="1304517"/>
            <a:ext cx="4779034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Introduction</a:t>
            </a:r>
            <a:r>
              <a:rPr lang="en-AU" sz="4800" dirty="0"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D1F359-45EB-4EAA-B6D4-FC2D92503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79" y="2055812"/>
            <a:ext cx="6429375" cy="3813175"/>
          </a:xfrm>
        </p:spPr>
        <p:txBody>
          <a:bodyPr>
            <a:normAutofit/>
          </a:bodyPr>
          <a:lstStyle/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x-none" sz="2000" dirty="0">
                <a:ea typeface="+mj-ea"/>
                <a:cs typeface="Times New Roman" panose="02020603050405020304" pitchFamily="18" charset="0"/>
              </a:rPr>
              <a:t>Urban air pollution is an ongoing environmental problem that has a big impact on people's health and well-being. </a:t>
            </a: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endParaRPr lang="en-US" sz="2000" spc="-5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+mj-ea"/>
                <a:cs typeface="Times New Roman" panose="02020603050405020304" pitchFamily="18" charset="0"/>
              </a:rPr>
              <a:t>WSN </a:t>
            </a:r>
            <a:r>
              <a:rPr lang="x-none" sz="2000" dirty="0">
                <a:ea typeface="+mj-ea"/>
                <a:cs typeface="Times New Roman" panose="02020603050405020304" pitchFamily="18" charset="0"/>
              </a:rPr>
              <a:t>deliver high-resolution spatial data, which makes it possible to monitor air quality in urban areas more precisely.</a:t>
            </a: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+mj-ea"/>
                <a:cs typeface="Times New Roman" panose="02020603050405020304" pitchFamily="18" charset="0"/>
              </a:rPr>
              <a:t>By implementing some techniques using this data will enhance data quality</a:t>
            </a: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6F36C-54EA-4755-8258-1E3D01521EA4}"/>
              </a:ext>
            </a:extLst>
          </p:cNvPr>
          <p:cNvSpPr/>
          <p:nvPr/>
        </p:nvSpPr>
        <p:spPr>
          <a:xfrm>
            <a:off x="6728059" y="1"/>
            <a:ext cx="5463942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3</a:t>
            </a:fld>
            <a:endParaRPr lang="en-AU" dirty="0"/>
          </a:p>
        </p:txBody>
      </p:sp>
      <p:pic>
        <p:nvPicPr>
          <p:cNvPr id="10" name="Picture 8" descr="The team by Seth Eckert for The Furrow on Dribbble">
            <a:extLst>
              <a:ext uri="{FF2B5EF4-FFF2-40B4-BE49-F238E27FC236}">
                <a16:creationId xmlns:a16="http://schemas.microsoft.com/office/drawing/2014/main" id="{70E4E23F-7974-4C68-A0B0-74083FC09B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68" y="1781175"/>
            <a:ext cx="43942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3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4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B89DD-A1C9-4E44-8638-4DB02658C6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892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+mn-lt"/>
                <a:cs typeface="Times New Roman" panose="02020603050405020304" pitchFamily="18" charset="0"/>
              </a:rPr>
              <a:t>Exploratory Data Analysis(EDA)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54C4C-DADD-4AFB-A553-DD8DBDDDCAF7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E7AB073-7558-4428-ABAD-FDBD933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03" y="1786028"/>
            <a:ext cx="11364571" cy="381317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+mj-ea"/>
                <a:cs typeface="Times New Roman" panose="02020603050405020304" pitchFamily="18" charset="0"/>
              </a:rPr>
              <a:t>EDA explore and understand the main characteristics of a dataset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ea typeface="+mj-ea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ea typeface="+mj-ea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>
                <a:ea typeface="+mj-ea"/>
                <a:cs typeface="Times New Roman" panose="02020603050405020304" pitchFamily="18" charset="0"/>
              </a:rPr>
              <a:t>U</a:t>
            </a:r>
            <a:r>
              <a:rPr lang="x-none" sz="2000" dirty="0">
                <a:ea typeface="+mj-ea"/>
                <a:cs typeface="Times New Roman" panose="02020603050405020304" pitchFamily="18" charset="0"/>
              </a:rPr>
              <a:t>nderstand the distribution and patterns of pollution levels</a:t>
            </a: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x-none" sz="2000" dirty="0">
                <a:ea typeface="+mj-ea"/>
                <a:cs typeface="Times New Roman" panose="02020603050405020304" pitchFamily="18" charset="0"/>
              </a:rPr>
              <a:t>Utilized various statistical measures and visualizations </a:t>
            </a: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>
                <a:ea typeface="+mj-ea"/>
                <a:cs typeface="Times New Roman" panose="02020603050405020304" pitchFamily="18" charset="0"/>
              </a:rPr>
              <a:t>A</a:t>
            </a:r>
            <a:r>
              <a:rPr lang="x-none" sz="2000" dirty="0">
                <a:ea typeface="+mj-ea"/>
                <a:cs typeface="Times New Roman" panose="02020603050405020304" pitchFamily="18" charset="0"/>
              </a:rPr>
              <a:t>nalyze the data, including histograms, line plots, and heatmaps.</a:t>
            </a: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x-none" sz="2000" dirty="0">
                <a:ea typeface="+mj-ea"/>
                <a:cs typeface="Times New Roman" panose="02020603050405020304" pitchFamily="18" charset="0"/>
              </a:rPr>
              <a:t>Identified key trends, seasonal variations, and outliers in the dataset to guide further analysis.</a:t>
            </a: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ea typeface="+mj-ea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10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>
              <a:spcBef>
                <a:spcPts val="0"/>
              </a:spcBef>
            </a:pPr>
            <a:endParaRPr lang="en-US" sz="105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>
              <a:spcBef>
                <a:spcPts val="0"/>
              </a:spcBef>
            </a:pPr>
            <a:endParaRPr lang="en-US" sz="2400" dirty="0"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75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465916"/>
            <a:ext cx="1219200" cy="552237"/>
          </a:xfrm>
        </p:spPr>
        <p:txBody>
          <a:bodyPr>
            <a:normAutofit/>
          </a:bodyPr>
          <a:lstStyle/>
          <a:p>
            <a:r>
              <a:rPr lang="en-AU" sz="2800" u="sng" dirty="0">
                <a:latin typeface="+mn-lt"/>
                <a:cs typeface="Times New Roman" panose="02020603050405020304" pitchFamily="18" charset="0"/>
              </a:rPr>
              <a:t>Data</a:t>
            </a:r>
            <a:endParaRPr lang="en-AU" u="sng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5</a:t>
            </a:fld>
            <a:endParaRPr lang="en-AU" dirty="0"/>
          </a:p>
        </p:txBody>
      </p:sp>
      <p:pic>
        <p:nvPicPr>
          <p:cNvPr id="3" name="Picture 2" descr="Custom Software Development Company in Singapore - Existus Technology">
            <a:extLst>
              <a:ext uri="{FF2B5EF4-FFF2-40B4-BE49-F238E27FC236}">
                <a16:creationId xmlns:a16="http://schemas.microsoft.com/office/drawing/2014/main" id="{6469256F-DA51-BDB3-7936-659F2953E3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851" y="3366495"/>
            <a:ext cx="3613149" cy="27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DFA86F-B83A-3926-4405-1A37A7CD1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22" y="2150935"/>
            <a:ext cx="7446452" cy="1813202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AD3D783-A8B8-7173-C5A2-C6FDC113A0FA}"/>
              </a:ext>
            </a:extLst>
          </p:cNvPr>
          <p:cNvSpPr txBox="1">
            <a:spLocks/>
          </p:cNvSpPr>
          <p:nvPr/>
        </p:nvSpPr>
        <p:spPr>
          <a:xfrm>
            <a:off x="459922" y="244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+mn-lt"/>
                <a:cs typeface="Times New Roman" panose="02020603050405020304" pitchFamily="18" charset="0"/>
              </a:rPr>
              <a:t>Exploratory Data Analysis(EDA)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A7208-215A-4CF5-A791-D8AC1973518A}"/>
              </a:ext>
            </a:extLst>
          </p:cNvPr>
          <p:cNvSpPr txBox="1"/>
          <p:nvPr/>
        </p:nvSpPr>
        <p:spPr>
          <a:xfrm>
            <a:off x="564882" y="4328652"/>
            <a:ext cx="820366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SensorID: Captures three sensors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Time: Exploring the year, month, days, hours, and minutes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longitude and latitude are points X and Y,  Purpose for attractive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Pm2.5: Capture of air pollution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5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6</a:t>
            </a:fld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AD3D783-A8B8-7173-C5A2-C6FDC113A0FA}"/>
              </a:ext>
            </a:extLst>
          </p:cNvPr>
          <p:cNvSpPr txBox="1">
            <a:spLocks/>
          </p:cNvSpPr>
          <p:nvPr/>
        </p:nvSpPr>
        <p:spPr>
          <a:xfrm>
            <a:off x="459922" y="244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+mn-lt"/>
                <a:cs typeface="Times New Roman" panose="02020603050405020304" pitchFamily="18" charset="0"/>
              </a:rPr>
              <a:t>Exploratory Data Analysis(EDA)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D8376-2F35-466E-8F91-49CAB061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2715236"/>
            <a:ext cx="6034088" cy="1823969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C416A5-0DAB-4446-8ED7-0E01B2F26E6F}"/>
              </a:ext>
            </a:extLst>
          </p:cNvPr>
          <p:cNvSpPr txBox="1"/>
          <p:nvPr/>
        </p:nvSpPr>
        <p:spPr>
          <a:xfrm>
            <a:off x="459922" y="1949464"/>
            <a:ext cx="7072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Extract from time column the month, month date, day, and hour </a:t>
            </a:r>
          </a:p>
        </p:txBody>
      </p:sp>
      <p:pic>
        <p:nvPicPr>
          <p:cNvPr id="14" name="Picture 13" descr="Custom Software Development Company in Singapore - Existus Technology">
            <a:extLst>
              <a:ext uri="{FF2B5EF4-FFF2-40B4-BE49-F238E27FC236}">
                <a16:creationId xmlns:a16="http://schemas.microsoft.com/office/drawing/2014/main" id="{11387D6E-4D77-434D-A083-9F2A5D9519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851" y="3366495"/>
            <a:ext cx="3613149" cy="27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7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Exploratory Data Analysis(EDA)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7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53095-B69F-230F-37BA-872D88F28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" t="1084" r="397" b="1084"/>
          <a:stretch/>
        </p:blipFill>
        <p:spPr>
          <a:xfrm>
            <a:off x="334235" y="2388289"/>
            <a:ext cx="5323613" cy="3916359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46EBA-960A-C66B-9798-D67F77C86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413" y="2388288"/>
            <a:ext cx="5391608" cy="3916359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6146" name="Picture 2" descr="date Rouge Leurre Lhôtel agenda animated gif Faites attention Manteau  Habitué à">
            <a:extLst>
              <a:ext uri="{FF2B5EF4-FFF2-40B4-BE49-F238E27FC236}">
                <a16:creationId xmlns:a16="http://schemas.microsoft.com/office/drawing/2014/main" id="{0DD67F56-B30E-996B-30A0-4D5DCEFD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197" y="384295"/>
            <a:ext cx="2332005" cy="17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04A59-BD98-4A74-8857-2EF54D492088}"/>
              </a:ext>
            </a:extLst>
          </p:cNvPr>
          <p:cNvSpPr txBox="1"/>
          <p:nvPr/>
        </p:nvSpPr>
        <p:spPr>
          <a:xfrm>
            <a:off x="334235" y="155991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rtl="0" fontAlgn="base">
              <a:spcBef>
                <a:spcPts val="600"/>
              </a:spcBef>
              <a:spcAft>
                <a:spcPts val="300"/>
              </a:spcAft>
              <a:buSzPts val="1000"/>
              <a:tabLst>
                <a:tab pos="228600" algn="l"/>
                <a:tab pos="182880" algn="l"/>
              </a:tabLst>
            </a:pPr>
            <a:r>
              <a:rPr lang="en-US" sz="2000" u="sng" strike="noStrike" dirty="0">
                <a:ln>
                  <a:noFill/>
                </a:ln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338223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Exploratory Data Analysis(EDA)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8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CFEE9B-D06F-F080-F355-2EA1D0886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" t="-525" r="847" b="525"/>
          <a:stretch/>
        </p:blipFill>
        <p:spPr>
          <a:xfrm>
            <a:off x="552450" y="1998858"/>
            <a:ext cx="6780679" cy="4722617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B81873-5475-481B-89E1-FECA055A8D5D}"/>
              </a:ext>
            </a:extLst>
          </p:cNvPr>
          <p:cNvSpPr txBox="1"/>
          <p:nvPr/>
        </p:nvSpPr>
        <p:spPr>
          <a:xfrm>
            <a:off x="334235" y="147313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rtl="0" fontAlgn="base">
              <a:spcBef>
                <a:spcPts val="600"/>
              </a:spcBef>
              <a:spcAft>
                <a:spcPts val="300"/>
              </a:spcAft>
              <a:buSzPts val="1000"/>
              <a:tabLst>
                <a:tab pos="228600" algn="l"/>
                <a:tab pos="182880" algn="l"/>
              </a:tabLst>
            </a:pPr>
            <a:r>
              <a:rPr lang="en-US" sz="2000" u="sng" strike="noStrike" dirty="0">
                <a:ln>
                  <a:noFill/>
                </a:ln>
              </a:rPr>
              <a:t>Plots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7C989-9DDC-478E-9781-2AA175BF1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412" y="3298811"/>
            <a:ext cx="3275388" cy="1049642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</p:spTree>
    <p:extLst>
      <p:ext uri="{BB962C8B-B14F-4D97-AF65-F5344CB8AC3E}">
        <p14:creationId xmlns:p14="http://schemas.microsoft.com/office/powerpoint/2010/main" val="318290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BE2358-A2B2-44CD-BF47-93DC57AA46F4}"/>
              </a:ext>
            </a:extLst>
          </p:cNvPr>
          <p:cNvSpPr/>
          <p:nvPr/>
        </p:nvSpPr>
        <p:spPr>
          <a:xfrm flipV="1">
            <a:off x="-1" y="1258797"/>
            <a:ext cx="9128125" cy="46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EF8A-CEF0-4261-B568-D73197BB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050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  <a:cs typeface="Times New Roman" panose="02020603050405020304" pitchFamily="18" charset="0"/>
              </a:rPr>
              <a:t>Exploratory Data Analysis(EDA)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845A-4B67-450A-8690-F4A704B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E-50BD-4408-826F-FDD9AFA51E17}" type="slidenum">
              <a:rPr lang="en-AU" smtClean="0"/>
              <a:t>9</a:t>
            </a:fld>
            <a:endParaRPr lang="en-AU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B19536-3A88-CB3B-3424-2DC9BEAC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952" y="5347218"/>
            <a:ext cx="3145159" cy="652104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B81873-5475-481B-89E1-FECA055A8D5D}"/>
              </a:ext>
            </a:extLst>
          </p:cNvPr>
          <p:cNvSpPr txBox="1"/>
          <p:nvPr/>
        </p:nvSpPr>
        <p:spPr>
          <a:xfrm>
            <a:off x="-189640" y="15236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rtl="0" fontAlgn="base">
              <a:spcBef>
                <a:spcPts val="600"/>
              </a:spcBef>
              <a:spcAft>
                <a:spcPts val="300"/>
              </a:spcAft>
              <a:buSzPts val="1000"/>
              <a:tabLst>
                <a:tab pos="228600" algn="l"/>
                <a:tab pos="182880" algn="l"/>
              </a:tabLst>
            </a:pPr>
            <a:r>
              <a:rPr lang="en-US" sz="2000" u="sng" strike="noStrike" dirty="0">
                <a:ln>
                  <a:noFill/>
                </a:ln>
              </a:rPr>
              <a:t>The plot takes September month, and date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A5F87-7BA5-4B25-B802-35428B278418}"/>
              </a:ext>
            </a:extLst>
          </p:cNvPr>
          <p:cNvSpPr txBox="1"/>
          <p:nvPr/>
        </p:nvSpPr>
        <p:spPr>
          <a:xfrm>
            <a:off x="350743" y="2016603"/>
            <a:ext cx="84794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will be saved on filtered data folder that contains  September month and date 10 from hours range 0 to 23</a:t>
            </a:r>
          </a:p>
          <a:p>
            <a:endParaRPr lang="en-US" dirty="0"/>
          </a:p>
          <a:p>
            <a:r>
              <a:rPr lang="en-US" dirty="0"/>
              <a:t>Then save it a zip file named: </a:t>
            </a:r>
            <a:r>
              <a:rPr lang="en-US" u="sng" dirty="0"/>
              <a:t>Sep10PerHrData.zip</a:t>
            </a:r>
          </a:p>
          <a:p>
            <a:endParaRPr lang="en-US" dirty="0"/>
          </a:p>
          <a:p>
            <a:r>
              <a:rPr lang="en-US" dirty="0"/>
              <a:t>After that, finding the balanced data where </a:t>
            </a:r>
            <a:r>
              <a:rPr lang="x-none" dirty="0"/>
              <a:t>an equal number of data points from each hour of the day</a:t>
            </a:r>
            <a:r>
              <a:rPr lang="en-US" dirty="0"/>
              <a:t> it will take 20 minutes of 13:00h , saved as a </a:t>
            </a:r>
            <a:r>
              <a:rPr lang="en-US" u="sng" dirty="0"/>
              <a:t>balancedDataSep10_13.zip</a:t>
            </a:r>
          </a:p>
          <a:p>
            <a:endParaRPr lang="en-US" u="sng" dirty="0"/>
          </a:p>
          <a:p>
            <a:r>
              <a:rPr lang="en-US" dirty="0"/>
              <a:t>Now the data is ready to implement some techniques in aim to have optimal locations.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15158-6B4D-43B5-93E5-498A648B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941" y="1339600"/>
            <a:ext cx="2602113" cy="3819476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0BDB8-464A-632D-4527-D59B70D9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127" y="4556278"/>
            <a:ext cx="3021957" cy="652104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664888-02D2-4613-A9AF-CCE6070F7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4891961"/>
            <a:ext cx="6813168" cy="1829513"/>
          </a:xfrm>
          <a:prstGeom prst="rect">
            <a:avLst/>
          </a:prstGeom>
          <a:ln w="57150">
            <a:solidFill>
              <a:srgbClr val="DEEBF7"/>
            </a:solidFill>
          </a:ln>
        </p:spPr>
      </p:pic>
    </p:spTree>
    <p:extLst>
      <p:ext uri="{BB962C8B-B14F-4D97-AF65-F5344CB8AC3E}">
        <p14:creationId xmlns:p14="http://schemas.microsoft.com/office/powerpoint/2010/main" val="177764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617</Words>
  <Application>Microsoft Office PowerPoint</Application>
  <PresentationFormat>Widescreen</PresentationFormat>
  <Paragraphs>137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Söhne</vt:lpstr>
      <vt:lpstr>Symbol</vt:lpstr>
      <vt:lpstr>Times New Roman</vt:lpstr>
      <vt:lpstr>Office Theme</vt:lpstr>
      <vt:lpstr>PowerPoint Presentation</vt:lpstr>
      <vt:lpstr>Content</vt:lpstr>
      <vt:lpstr>Introduction </vt:lpstr>
      <vt:lpstr>Exploratory Data Analysis(EDA)</vt:lpstr>
      <vt:lpstr>Data</vt:lpstr>
      <vt:lpstr>PowerPoint Presentation</vt:lpstr>
      <vt:lpstr>Exploratory Data Analysis(EDA)</vt:lpstr>
      <vt:lpstr>Exploratory Data Analysis(EDA)</vt:lpstr>
      <vt:lpstr>Exploratory Data Analysis(EDA)</vt:lpstr>
      <vt:lpstr>Pulp integer linear programming  </vt:lpstr>
      <vt:lpstr>Pulp ILP</vt:lpstr>
      <vt:lpstr>Pulp integer linear programming  </vt:lpstr>
      <vt:lpstr>Pulp ILP</vt:lpstr>
      <vt:lpstr>Result</vt:lpstr>
      <vt:lpstr>Result</vt:lpstr>
      <vt:lpstr>Result</vt:lpstr>
      <vt:lpstr>Result</vt:lpstr>
      <vt:lpstr>Result</vt:lpstr>
      <vt:lpstr>Architecture  </vt:lpstr>
      <vt:lpstr>Survey</vt:lpstr>
      <vt:lpstr>Challenges </vt:lpstr>
      <vt:lpstr>Future Work</vt:lpstr>
      <vt:lpstr>Improvement part3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fatima.alobaidli49@gmail.com</dc:creator>
  <cp:lastModifiedBy>Fatima Ali Mohamed Ali Alobeidli</cp:lastModifiedBy>
  <cp:revision>207</cp:revision>
  <dcterms:created xsi:type="dcterms:W3CDTF">2023-01-21T18:06:23Z</dcterms:created>
  <dcterms:modified xsi:type="dcterms:W3CDTF">2024-05-09T14:31:30Z</dcterms:modified>
</cp:coreProperties>
</file>